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7"/>
  </p:notesMasterIdLst>
  <p:handoutMasterIdLst>
    <p:handoutMasterId r:id="rId28"/>
  </p:handoutMasterIdLst>
  <p:sldIdLst>
    <p:sldId id="275" r:id="rId2"/>
    <p:sldId id="380" r:id="rId3"/>
    <p:sldId id="381" r:id="rId4"/>
    <p:sldId id="406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396" r:id="rId13"/>
    <p:sldId id="398" r:id="rId14"/>
    <p:sldId id="394" r:id="rId15"/>
    <p:sldId id="421" r:id="rId16"/>
    <p:sldId id="424" r:id="rId17"/>
    <p:sldId id="401" r:id="rId18"/>
    <p:sldId id="405" r:id="rId19"/>
    <p:sldId id="407" r:id="rId20"/>
    <p:sldId id="423" r:id="rId21"/>
    <p:sldId id="430" r:id="rId22"/>
    <p:sldId id="428" r:id="rId23"/>
    <p:sldId id="425" r:id="rId24"/>
    <p:sldId id="429" r:id="rId25"/>
    <p:sldId id="426" r:id="rId26"/>
  </p:sldIdLst>
  <p:sldSz cx="9144000" cy="6858000" type="screen4x3"/>
  <p:notesSz cx="6954838" cy="9309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BEE"/>
    <a:srgbClr val="B08EDE"/>
    <a:srgbClr val="B5A8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10" autoAdjust="0"/>
    <p:restoredTop sz="94660"/>
  </p:normalViewPr>
  <p:slideViewPr>
    <p:cSldViewPr>
      <p:cViewPr varScale="1">
        <p:scale>
          <a:sx n="116" d="100"/>
          <a:sy n="116" d="100"/>
        </p:scale>
        <p:origin x="14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/>
                </a:solidFill>
              </a:rPr>
              <a:t>CRESTLINE VILLAGE WATER DISTRICT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Operating Revenues and Expenses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2012 - 2016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Operating Revenues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Sheet1!$A$2:$A$6</c:f>
              <c:strCache>
                <c:ptCount val="5"/>
                <c:pt idx="0">
                  <c:v>4/30/2012</c:v>
                </c:pt>
                <c:pt idx="1">
                  <c:v>4/30/2013</c:v>
                </c:pt>
                <c:pt idx="2">
                  <c:v>4/30/2014</c:v>
                </c:pt>
                <c:pt idx="3">
                  <c:v>4/30/2015</c:v>
                </c:pt>
                <c:pt idx="4">
                  <c:v>4/30/2016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2497385</c:v>
                </c:pt>
                <c:pt idx="1">
                  <c:v>2581852</c:v>
                </c:pt>
                <c:pt idx="2">
                  <c:v>2418899</c:v>
                </c:pt>
                <c:pt idx="3">
                  <c:v>2313895</c:v>
                </c:pt>
                <c:pt idx="4">
                  <c:v>2167027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Sheet1!$A$2:$A$6</c:f>
              <c:strCache>
                <c:ptCount val="5"/>
                <c:pt idx="0">
                  <c:v>4/30/2012</c:v>
                </c:pt>
                <c:pt idx="1">
                  <c:v>4/30/2013</c:v>
                </c:pt>
                <c:pt idx="2">
                  <c:v>4/30/2014</c:v>
                </c:pt>
                <c:pt idx="3">
                  <c:v>4/30/2015</c:v>
                </c:pt>
                <c:pt idx="4">
                  <c:v>4/30/2016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2799237</c:v>
                </c:pt>
                <c:pt idx="1">
                  <c:v>2889764</c:v>
                </c:pt>
                <c:pt idx="2">
                  <c:v>3080677</c:v>
                </c:pt>
                <c:pt idx="3">
                  <c:v>3279642</c:v>
                </c:pt>
                <c:pt idx="4">
                  <c:v>2806178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3786328"/>
        <c:axId val="353786720"/>
        <c:axId val="0"/>
      </c:bar3DChart>
      <c:catAx>
        <c:axId val="353786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786720"/>
        <c:crosses val="autoZero"/>
        <c:auto val="1"/>
        <c:lblAlgn val="ctr"/>
        <c:lblOffset val="100"/>
        <c:noMultiLvlLbl val="0"/>
      </c:catAx>
      <c:valAx>
        <c:axId val="35378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786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CRESTLINE VILLAGE WATER DISTRICT</a:t>
            </a:r>
          </a:p>
          <a:p>
            <a:pPr>
              <a:defRPr/>
            </a:pPr>
            <a:r>
              <a:rPr lang="en-US"/>
              <a:t>Source of Revenues</a:t>
            </a:r>
          </a:p>
          <a:p>
            <a:pPr>
              <a:defRPr/>
            </a:pPr>
            <a:r>
              <a:rPr lang="en-US"/>
              <a:t>For the year ended April 30, 2016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25163398692811"/>
          <c:y val="0.30380139982502186"/>
          <c:w val="0.79820261437908502"/>
          <c:h val="0.6375940507436571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Revenues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27740800782255159"/>
                  <c:y val="-0.2912618474773987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Water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Sales and Service, </a:t>
                    </a:r>
                    <a:fld id="{0346A080-BE3D-4216-9068-C3D50B425C4F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Taxes and</a:t>
                    </a:r>
                    <a:r>
                      <a:rPr lang="en-US" baseline="0" dirty="0" smtClean="0"/>
                      <a:t> Assessments, </a:t>
                    </a:r>
                    <a:fld id="{0D9001ED-2C40-450C-B718-439E0F6F08D8}" type="VALUE">
                      <a:rPr lang="en-US" smtClean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Availability Assessments, </a:t>
                    </a:r>
                  </a:p>
                  <a:p>
                    <a:fld id="{7E08A5B0-CE01-4D06-8952-E433BFB30F3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5.419953939581082E-2"/>
                  <c:y val="-1.11043671624380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Interest and Other</a:t>
                    </a:r>
                    <a:r>
                      <a:rPr lang="en-US" baseline="0" dirty="0" smtClean="0"/>
                      <a:t> </a:t>
                    </a:r>
                  </a:p>
                  <a:p>
                    <a:fld id="{24D675C4-A492-4E01-9E8F-5E7EE183E8F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Water Sales and Service</c:v>
                </c:pt>
                <c:pt idx="1">
                  <c:v>Taxes and Assessments</c:v>
                </c:pt>
                <c:pt idx="2">
                  <c:v>Availability Assessments</c:v>
                </c:pt>
                <c:pt idx="3">
                  <c:v>Interest and Other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2167027</c:v>
                </c:pt>
                <c:pt idx="1">
                  <c:v>218781</c:v>
                </c:pt>
                <c:pt idx="2">
                  <c:v>152778</c:v>
                </c:pt>
                <c:pt idx="3">
                  <c:v>14705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CR</a:t>
            </a:r>
            <a:r>
              <a:rPr lang="en-US" dirty="0">
                <a:solidFill>
                  <a:schemeClr val="tx1"/>
                </a:solidFill>
              </a:rPr>
              <a:t>ESTLINE VILLAGE WATER DISTRICT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Operating Expenses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For the year ended April 30, 2016</a:t>
            </a:r>
          </a:p>
        </c:rich>
      </c:tx>
      <c:layout>
        <c:manualLayout>
          <c:xMode val="edge"/>
          <c:yMode val="edge"/>
          <c:x val="0.2314684147491272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Operating Expenses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rgbClr val="7E9BEE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9238208088066661"/>
                  <c:y val="0.100913492232389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508F9C7-ED96-4380-B51B-8DF3A9356E7A}" type="CATEGORYNAME">
                      <a:rPr lang="en-US" b="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[CATEGORY NAME]</a:t>
                    </a:fld>
                    <a:r>
                      <a:rPr lang="en-US" b="0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9E6BEB52-CCBE-452B-96FC-28D828DB8997}" type="VALUE">
                      <a:rPr lang="en-US" b="0" baseline="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[VALUE]</a:t>
                    </a:fld>
                    <a:endParaRPr lang="en-US" b="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1.6340493846037421E-3"/>
                  <c:y val="-8.80880683833439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D3CB9A9-8392-4054-9237-B5995D6E8E3F}" type="CATEGORYNAME">
                      <a:rPr lang="en-US" b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="0" baseline="0" dirty="0">
                        <a:solidFill>
                          <a:schemeClr val="tx1"/>
                        </a:solidFill>
                      </a:rPr>
                      <a:t>, </a:t>
                    </a:r>
                    <a:fld id="{CBF199B4-F288-404D-A1DF-E74DD45ED7AD}" type="VALUE">
                      <a:rPr lang="en-US" b="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b="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666666666666668"/>
                  <c:y val="-0.1605981769170745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1E1FC31-7F41-41BD-A717-C0BAD324822D}" type="CATEGORYNAME">
                      <a:rPr lang="en-US" b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="0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DDB4D7C6-110F-45DF-8C88-891607DEF57F}" type="VALUE">
                      <a:rPr lang="en-US" b="0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b="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5.6294243559360788E-2"/>
                  <c:y val="-9.009009009009173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2B4D30D-D3DE-4E95-B576-4364E65A80E6}" type="CATEGORYNAME">
                      <a:rPr lang="en-US" b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="0" baseline="0" dirty="0">
                        <a:solidFill>
                          <a:schemeClr val="tx1"/>
                        </a:solidFill>
                      </a:rPr>
                      <a:t>, </a:t>
                    </a:r>
                    <a:fld id="{D67F73CB-C2F5-4DEB-9686-B76592AEBA2B}" type="VALUE">
                      <a:rPr lang="en-US" b="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b="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0194174757281542"/>
                  <c:y val="3.378378378378361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FDA3D8-626E-4CC1-8532-94F06BB9504A}" type="CATEGORYNAME">
                      <a:rPr lang="en-US" b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="0" baseline="0" dirty="0">
                        <a:solidFill>
                          <a:schemeClr val="tx1"/>
                        </a:solidFill>
                      </a:rPr>
                      <a:t>, </a:t>
                    </a:r>
                    <a:fld id="{2844D17E-5E25-4429-B7C9-46DE1E2EBFFB}" type="VALUE">
                      <a:rPr lang="en-US" b="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b="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9.223300970873792E-2"/>
                  <c:y val="-0.1801801801801800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15AD31-0433-4196-9F49-FA2A79687249}" type="CATEGORYNAME">
                      <a:rPr lang="en-US" b="0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="0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21EA2E20-55F3-4368-843D-A27C8C5CDCDD}" type="VALUE">
                      <a:rPr lang="en-US" b="0" baseline="0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b="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8.4967320261437912E-2"/>
                  <c:y val="1.388888888888888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E28FA88-993F-4234-A194-7628EF3D251C}" type="CATEGORYNAME">
                      <a:rPr lang="en-US" b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="0" baseline="0" dirty="0">
                        <a:solidFill>
                          <a:schemeClr val="tx1"/>
                        </a:solidFill>
                      </a:rPr>
                      <a:t>, </a:t>
                    </a:r>
                    <a:fld id="{60A09AEF-201B-4844-8D10-BFA7F02FEB3C}" type="VALUE">
                      <a:rPr lang="en-US" b="0" baseline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b="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21359223300970873"/>
                  <c:y val="-1.73923529829042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D55B1B-41BB-4558-BFC4-5AA7C4FA3874}" type="CATEGORYNAME">
                      <a:rPr lang="en-US" b="0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b="0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240548AC-430F-4B85-A41C-13DD64554092}" type="VALUE">
                      <a:rPr lang="en-US" b="0" baseline="0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b="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Depreciation and Amortization</c:v>
                </c:pt>
                <c:pt idx="1">
                  <c:v>Source of Supply</c:v>
                </c:pt>
                <c:pt idx="2">
                  <c:v>Purchased Water</c:v>
                </c:pt>
                <c:pt idx="3">
                  <c:v>Pumping</c:v>
                </c:pt>
                <c:pt idx="4">
                  <c:v>Water Treatment</c:v>
                </c:pt>
                <c:pt idx="5">
                  <c:v>Transmission and Distribution</c:v>
                </c:pt>
                <c:pt idx="6">
                  <c:v>Customer Accounts</c:v>
                </c:pt>
                <c:pt idx="7">
                  <c:v>Administrative and General</c:v>
                </c:pt>
              </c:strCache>
            </c:strRef>
          </c:cat>
          <c:val>
            <c:numRef>
              <c:f>Sheet1!$B$2:$B$9</c:f>
              <c:numCache>
                <c:formatCode>"$"#,##0</c:formatCode>
                <c:ptCount val="8"/>
                <c:pt idx="0">
                  <c:v>614510</c:v>
                </c:pt>
                <c:pt idx="1">
                  <c:v>71854</c:v>
                </c:pt>
                <c:pt idx="2">
                  <c:v>418872</c:v>
                </c:pt>
                <c:pt idx="3">
                  <c:v>54287</c:v>
                </c:pt>
                <c:pt idx="4">
                  <c:v>20257</c:v>
                </c:pt>
                <c:pt idx="5">
                  <c:v>211936</c:v>
                </c:pt>
                <c:pt idx="6">
                  <c:v>32172</c:v>
                </c:pt>
                <c:pt idx="7">
                  <c:v>1382290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CRESTLINE VILLAGE WATER DISTRICT</a:t>
            </a:r>
            <a:endParaRPr lang="en-US" dirty="0" smtClean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Cash and Utility Plant</a:t>
            </a:r>
            <a:endParaRPr lang="en-US" dirty="0" smtClean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2012 - 2016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Cash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Sheet1!$A$2:$A$6</c:f>
              <c:strCache>
                <c:ptCount val="5"/>
                <c:pt idx="0">
                  <c:v>4/30/2012</c:v>
                </c:pt>
                <c:pt idx="1">
                  <c:v>4/30/2013</c:v>
                </c:pt>
                <c:pt idx="2">
                  <c:v>4/30/2014</c:v>
                </c:pt>
                <c:pt idx="3">
                  <c:v>4/30/2015</c:v>
                </c:pt>
                <c:pt idx="4">
                  <c:v>4/30/2016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216212</c:v>
                </c:pt>
                <c:pt idx="1">
                  <c:v>145682</c:v>
                </c:pt>
                <c:pt idx="2">
                  <c:v>210454</c:v>
                </c:pt>
                <c:pt idx="3">
                  <c:v>147022</c:v>
                </c:pt>
                <c:pt idx="4">
                  <c:v>145987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Utility Plant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Sheet1!$A$2:$A$6</c:f>
              <c:strCache>
                <c:ptCount val="5"/>
                <c:pt idx="0">
                  <c:v>4/30/2012</c:v>
                </c:pt>
                <c:pt idx="1">
                  <c:v>4/30/2013</c:v>
                </c:pt>
                <c:pt idx="2">
                  <c:v>4/30/2014</c:v>
                </c:pt>
                <c:pt idx="3">
                  <c:v>4/30/2015</c:v>
                </c:pt>
                <c:pt idx="4">
                  <c:v>4/30/2016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21854128</c:v>
                </c:pt>
                <c:pt idx="1">
                  <c:v>22039635</c:v>
                </c:pt>
                <c:pt idx="2">
                  <c:v>22022989</c:v>
                </c:pt>
                <c:pt idx="3">
                  <c:v>22788676</c:v>
                </c:pt>
                <c:pt idx="4">
                  <c:v>23311208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3782408"/>
        <c:axId val="353787896"/>
        <c:axId val="0"/>
      </c:bar3DChart>
      <c:catAx>
        <c:axId val="353782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787896"/>
        <c:crosses val="autoZero"/>
        <c:auto val="1"/>
        <c:lblAlgn val="ctr"/>
        <c:lblOffset val="100"/>
        <c:noMultiLvlLbl val="0"/>
      </c:catAx>
      <c:valAx>
        <c:axId val="353787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782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587411867634192"/>
          <c:y val="0.9387408865558472"/>
          <c:w val="0.31321908290875405"/>
          <c:h val="4.73702245552639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CRESTLINE VILLAGE WATER DISTRICT</a:t>
            </a:r>
            <a:endParaRPr lang="en-US" dirty="0" smtClean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Current Ratio</a:t>
            </a:r>
            <a:endParaRPr lang="en-US" dirty="0" smtClean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2012 - 2016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  <a:sp3d>
          <a:contourClr>
            <a:schemeClr val="tx1">
              <a:lumMod val="15000"/>
              <a:lumOff val="8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Sheet1!$A$2:$A$6</c:f>
              <c:strCache>
                <c:ptCount val="5"/>
                <c:pt idx="0">
                  <c:v>4/30/2012</c:v>
                </c:pt>
                <c:pt idx="1">
                  <c:v>4/30/2013</c:v>
                </c:pt>
                <c:pt idx="2">
                  <c:v>4/30/2014</c:v>
                </c:pt>
                <c:pt idx="3">
                  <c:v>4/30/2015</c:v>
                </c:pt>
                <c:pt idx="4">
                  <c:v>4/30/2016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9.1</c:v>
                </c:pt>
                <c:pt idx="1">
                  <c:v>27.1</c:v>
                </c:pt>
                <c:pt idx="2">
                  <c:v>23.8</c:v>
                </c:pt>
                <c:pt idx="3">
                  <c:v>14</c:v>
                </c:pt>
                <c:pt idx="4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 Liabilities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Sheet1!$A$2:$A$6</c:f>
              <c:strCache>
                <c:ptCount val="5"/>
                <c:pt idx="0">
                  <c:v>4/30/2012</c:v>
                </c:pt>
                <c:pt idx="1">
                  <c:v>4/30/2013</c:v>
                </c:pt>
                <c:pt idx="2">
                  <c:v>4/30/2014</c:v>
                </c:pt>
                <c:pt idx="3">
                  <c:v>4/30/2015</c:v>
                </c:pt>
                <c:pt idx="4">
                  <c:v>4/30/2016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464846</c:v>
                </c:pt>
                <c:pt idx="1">
                  <c:v>114280</c:v>
                </c:pt>
                <c:pt idx="2">
                  <c:v>137034</c:v>
                </c:pt>
                <c:pt idx="3">
                  <c:v>195609</c:v>
                </c:pt>
                <c:pt idx="4">
                  <c:v>178264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Current Assets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Sheet1!$A$2:$A$6</c:f>
              <c:strCache>
                <c:ptCount val="5"/>
                <c:pt idx="0">
                  <c:v>4/30/2012</c:v>
                </c:pt>
                <c:pt idx="1">
                  <c:v>4/30/2013</c:v>
                </c:pt>
                <c:pt idx="2">
                  <c:v>4/30/2014</c:v>
                </c:pt>
                <c:pt idx="3">
                  <c:v>4/30/2015</c:v>
                </c:pt>
                <c:pt idx="4">
                  <c:v>4/30/2016</c:v>
                </c:pt>
              </c:strCache>
            </c:strRef>
          </c:cat>
          <c:val>
            <c:numRef>
              <c:f>Sheet1!$D$2:$D$6</c:f>
              <c:numCache>
                <c:formatCode>"$"#,##0</c:formatCode>
                <c:ptCount val="5"/>
                <c:pt idx="0">
                  <c:v>4218623</c:v>
                </c:pt>
                <c:pt idx="1">
                  <c:v>3092296</c:v>
                </c:pt>
                <c:pt idx="2">
                  <c:v>3260670</c:v>
                </c:pt>
                <c:pt idx="3">
                  <c:v>2744556</c:v>
                </c:pt>
                <c:pt idx="4">
                  <c:v>2213070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box"/>
        <c:axId val="353784368"/>
        <c:axId val="353787504"/>
        <c:axId val="0"/>
      </c:bar3DChart>
      <c:catAx>
        <c:axId val="35378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787504"/>
        <c:crosses val="autoZero"/>
        <c:auto val="1"/>
        <c:lblAlgn val="ctr"/>
        <c:lblOffset val="100"/>
        <c:noMultiLvlLbl val="0"/>
      </c:catAx>
      <c:valAx>
        <c:axId val="353787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Percent</a:t>
                </a:r>
                <a:r>
                  <a:rPr lang="en-US" baseline="0" dirty="0" smtClean="0"/>
                  <a:t> of</a:t>
                </a:r>
                <a:r>
                  <a:rPr lang="en-US" dirty="0" smtClean="0"/>
                  <a:t> Total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7843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CRESTLINE VILLAGE WATER DISTRICT</a:t>
            </a:r>
            <a:endParaRPr lang="en-US" dirty="0" smtClean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Assessed Valuations</a:t>
            </a:r>
            <a:endParaRPr lang="en-US" dirty="0" smtClean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2012 – 2016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6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9.8039215686274214E-3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5359477124183607E-3"/>
                  <c:y val="-1.1574074074074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5359477124183009E-3"/>
                  <c:y val="-2.0833333333333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169934640522996E-3"/>
                  <c:y val="-2.0833333333333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4/30/2012</c:v>
                </c:pt>
                <c:pt idx="1">
                  <c:v>4/30/2013</c:v>
                </c:pt>
                <c:pt idx="2">
                  <c:v>4/30/2014</c:v>
                </c:pt>
                <c:pt idx="3">
                  <c:v>4/30/2015</c:v>
                </c:pt>
                <c:pt idx="4">
                  <c:v>4/30/2016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738534986</c:v>
                </c:pt>
                <c:pt idx="1">
                  <c:v>708429370</c:v>
                </c:pt>
                <c:pt idx="2">
                  <c:v>706390917</c:v>
                </c:pt>
                <c:pt idx="3">
                  <c:v>704118211</c:v>
                </c:pt>
                <c:pt idx="4">
                  <c:v>721121367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353781624"/>
        <c:axId val="353785544"/>
        <c:axId val="0"/>
      </c:bar3DChart>
      <c:catAx>
        <c:axId val="35378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785544"/>
        <c:crosses val="autoZero"/>
        <c:auto val="1"/>
        <c:lblAlgn val="ctr"/>
        <c:lblOffset val="100"/>
        <c:noMultiLvlLbl val="0"/>
      </c:catAx>
      <c:valAx>
        <c:axId val="353785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781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6" tIns="46898" rIns="93796" bIns="46898" numCol="1" anchor="t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1077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6" tIns="46898" rIns="93796" bIns="46898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6" tIns="46898" rIns="93796" bIns="46898" numCol="1" anchor="b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1077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6" tIns="46898" rIns="93796" bIns="46898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36CEF177-722C-40BB-941D-8A2B79FA22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19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6" tIns="46898" rIns="93796" bIns="46898" numCol="1" anchor="t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8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6" tIns="46898" rIns="93796" bIns="46898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700088"/>
            <a:ext cx="4656138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485" y="4421824"/>
            <a:ext cx="556387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6" tIns="46898" rIns="93796" bIns="468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2031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6" tIns="46898" rIns="93796" bIns="46898" numCol="1" anchor="b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8" y="8842031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6" tIns="46898" rIns="93796" bIns="46898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790DD0F6-2ECB-488F-A606-F6181EFA71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03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EE1AF-A3A4-4F05-95FE-5190CE89419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942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81884-DE21-405F-8D29-9E5E7243EC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5167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35C55-26D3-43DD-83A1-5F6E7AEED3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623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C0E7A6-8C9D-4715-B632-8839E300A1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036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1A5C5-B2AB-40EA-B9F3-86A0F3909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21240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43DE7-9C01-4435-ABF9-664BB0C776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75967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2A966-2A6C-4369-AC0C-D796FF50DF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1060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D7177-C83E-48CC-BD09-6E21BFC8D1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367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A6EA5-08F9-4372-BF41-32FA012B70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1665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E9F6D-2C37-4ED3-AD99-DFD7338482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201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B999-DBA1-460E-B3B5-452693281E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02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17932-95B0-4F75-B9E1-19C66F80A6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165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E3339-0256-471A-8ABE-2748FC0772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646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71F903A-4C64-42F0-9B5A-0B5D39A012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5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9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0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5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6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7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8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8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533400" y="912813"/>
            <a:ext cx="800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  <a:ea typeface="Batang" pitchFamily="18" charset="-127"/>
              </a:rPr>
              <a:t>CRESTLINE VILLAGE WATER DISTRICT</a:t>
            </a: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1600200" y="1828800"/>
            <a:ext cx="5888038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Garamond" pitchFamily="18" charset="0"/>
              </a:rPr>
              <a:t>Annual Audit Presentation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>
                <a:latin typeface="Garamond" pitchFamily="18" charset="0"/>
              </a:rPr>
              <a:t>For the years ended April 30, 2016 and 2015</a:t>
            </a:r>
          </a:p>
          <a:p>
            <a:pPr>
              <a:spcBef>
                <a:spcPct val="50000"/>
              </a:spcBef>
            </a:pPr>
            <a:endParaRPr lang="en-US" sz="1500" b="1" dirty="0" smtClean="0">
              <a:latin typeface="Garamond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500" b="1" dirty="0" smtClean="0">
                <a:latin typeface="Garamond" pitchFamily="18" charset="0"/>
              </a:rPr>
              <a:t>Presented by:</a:t>
            </a:r>
          </a:p>
          <a:p>
            <a:pPr>
              <a:spcBef>
                <a:spcPct val="50000"/>
              </a:spcBef>
            </a:pPr>
            <a:r>
              <a:rPr lang="en-US" sz="1500" b="1" dirty="0" smtClean="0">
                <a:latin typeface="Garamond" pitchFamily="18" charset="0"/>
              </a:rPr>
              <a:t>Rogers, Anderson, Malody &amp; Scott, LLP</a:t>
            </a:r>
          </a:p>
          <a:p>
            <a:pPr>
              <a:spcBef>
                <a:spcPct val="50000"/>
              </a:spcBef>
            </a:pPr>
            <a:r>
              <a:rPr lang="en-US" sz="1500" b="1" dirty="0" smtClean="0">
                <a:latin typeface="Garamond" pitchFamily="18" charset="0"/>
              </a:rPr>
              <a:t>November 8, 2016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B999-DBA1-460E-B3B5-452693281E2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035651"/>
              </p:ext>
            </p:extLst>
          </p:nvPr>
        </p:nvGraphicFramePr>
        <p:xfrm>
          <a:off x="609600" y="381000"/>
          <a:ext cx="6989763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0" name="Worksheet" r:id="rId3" imgW="5857897" imgH="4419467" progId="Excel.Sheet.8">
                  <p:embed/>
                </p:oleObj>
              </mc:Choice>
              <mc:Fallback>
                <p:oleObj name="Worksheet" r:id="rId3" imgW="5857897" imgH="4419467" progId="Excel.Sheet.8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6989763" cy="525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B999-DBA1-460E-B3B5-452693281E2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17543"/>
              </p:ext>
            </p:extLst>
          </p:nvPr>
        </p:nvGraphicFramePr>
        <p:xfrm>
          <a:off x="609600" y="381000"/>
          <a:ext cx="7127875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4" name="Worksheet" r:id="rId3" imgW="6219849" imgH="4400550" progId="Excel.Sheet.8">
                  <p:embed/>
                </p:oleObj>
              </mc:Choice>
              <mc:Fallback>
                <p:oleObj name="Worksheet" r:id="rId3" imgW="6219849" imgH="4400550" progId="Excel.Shee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7127875" cy="502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B999-DBA1-460E-B3B5-452693281E2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155371464"/>
              </p:ext>
            </p:extLst>
          </p:nvPr>
        </p:nvGraphicFramePr>
        <p:xfrm>
          <a:off x="1633538" y="614363"/>
          <a:ext cx="5876925" cy="547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4" name="Worksheet" r:id="rId3" imgW="5886584" imgH="5486519" progId="Excel.Sheet.8">
                  <p:embed/>
                </p:oleObj>
              </mc:Choice>
              <mc:Fallback>
                <p:oleObj name="Worksheet" r:id="rId3" imgW="5886584" imgH="5486519" progId="Excel.Sheet.8">
                  <p:embed/>
                  <p:pic>
                    <p:nvPicPr>
                      <p:cNvPr id="0" name="Picture 4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3538" y="614363"/>
                        <a:ext cx="5876925" cy="5476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482114238"/>
              </p:ext>
            </p:extLst>
          </p:nvPr>
        </p:nvGraphicFramePr>
        <p:xfrm>
          <a:off x="1624013" y="2092325"/>
          <a:ext cx="5892800" cy="251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9" name="Worksheet" r:id="rId3" imgW="5867400" imgH="2505043" progId="Excel.Sheet.8">
                  <p:embed/>
                </p:oleObj>
              </mc:Choice>
              <mc:Fallback>
                <p:oleObj name="Worksheet" r:id="rId3" imgW="5867400" imgH="2505043" progId="Excel.Sheet.8">
                  <p:embed/>
                  <p:pic>
                    <p:nvPicPr>
                      <p:cNvPr id="0" name="Picture 4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2092325"/>
                        <a:ext cx="5892800" cy="251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779889922"/>
              </p:ext>
            </p:extLst>
          </p:nvPr>
        </p:nvGraphicFramePr>
        <p:xfrm>
          <a:off x="1131888" y="733425"/>
          <a:ext cx="7454900" cy="440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name="Document" r:id="rId3" imgW="8266354" imgH="4883256" progId="Word.Document.8">
                  <p:embed/>
                </p:oleObj>
              </mc:Choice>
              <mc:Fallback>
                <p:oleObj name="Document" r:id="rId3" imgW="8266354" imgH="4883256" progId="Word.Document.8">
                  <p:embed/>
                  <p:pic>
                    <p:nvPicPr>
                      <p:cNvPr id="0" name="Picture 3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733425"/>
                        <a:ext cx="7454900" cy="440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999318891"/>
              </p:ext>
            </p:extLst>
          </p:nvPr>
        </p:nvGraphicFramePr>
        <p:xfrm>
          <a:off x="893763" y="612775"/>
          <a:ext cx="7285037" cy="543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2" name="Document" r:id="rId3" imgW="8161926" imgH="6086863" progId="Word.Document.8">
                  <p:embed/>
                </p:oleObj>
              </mc:Choice>
              <mc:Fallback>
                <p:oleObj name="Document" r:id="rId3" imgW="8161926" imgH="6086863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612775"/>
                        <a:ext cx="7285037" cy="543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7790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973256530"/>
              </p:ext>
            </p:extLst>
          </p:nvPr>
        </p:nvGraphicFramePr>
        <p:xfrm>
          <a:off x="1725613" y="1219200"/>
          <a:ext cx="5662612" cy="203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9" name="Worksheet" r:id="rId3" imgW="6515245" imgH="2343198" progId="Excel.Sheet.8">
                  <p:embed/>
                </p:oleObj>
              </mc:Choice>
              <mc:Fallback>
                <p:oleObj name="Worksheet" r:id="rId3" imgW="6515245" imgH="234319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1219200"/>
                        <a:ext cx="5662612" cy="2036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2063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865159001"/>
              </p:ext>
            </p:extLst>
          </p:nvPr>
        </p:nvGraphicFramePr>
        <p:xfrm>
          <a:off x="500063" y="1476375"/>
          <a:ext cx="7986712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6" name="Document" r:id="rId3" imgW="6810721" imgH="3087576" progId="Word.Document.8">
                  <p:embed/>
                </p:oleObj>
              </mc:Choice>
              <mc:Fallback>
                <p:oleObj name="Document" r:id="rId3" imgW="6810721" imgH="3087576" progId="Word.Document.8">
                  <p:embed/>
                  <p:pic>
                    <p:nvPicPr>
                      <p:cNvPr id="0" name="Picture 3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1476375"/>
                        <a:ext cx="7986712" cy="362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258290828"/>
              </p:ext>
            </p:extLst>
          </p:nvPr>
        </p:nvGraphicFramePr>
        <p:xfrm>
          <a:off x="506413" y="1222375"/>
          <a:ext cx="7942262" cy="411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2" name="Document" r:id="rId3" imgW="5953219" imgH="3087576" progId="Word.Document.8">
                  <p:embed/>
                </p:oleObj>
              </mc:Choice>
              <mc:Fallback>
                <p:oleObj name="Document" r:id="rId3" imgW="5953219" imgH="3087576" progId="Word.Document.8">
                  <p:embed/>
                  <p:pic>
                    <p:nvPicPr>
                      <p:cNvPr id="0" name="Picture 3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1222375"/>
                        <a:ext cx="7942262" cy="411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411674910"/>
              </p:ext>
            </p:extLst>
          </p:nvPr>
        </p:nvGraphicFramePr>
        <p:xfrm>
          <a:off x="1955800" y="857250"/>
          <a:ext cx="4597400" cy="484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6" name="Document" r:id="rId3" imgW="5419090" imgH="5710215" progId="Word.Document.8">
                  <p:embed/>
                </p:oleObj>
              </mc:Choice>
              <mc:Fallback>
                <p:oleObj name="Document" r:id="rId3" imgW="5419090" imgH="5710215" progId="Word.Document.8">
                  <p:embed/>
                  <p:pic>
                    <p:nvPicPr>
                      <p:cNvPr id="0" name="Picture 3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857250"/>
                        <a:ext cx="4597400" cy="484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530457540"/>
              </p:ext>
            </p:extLst>
          </p:nvPr>
        </p:nvGraphicFramePr>
        <p:xfrm>
          <a:off x="1271588" y="1065213"/>
          <a:ext cx="6465887" cy="466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Document" r:id="rId3" imgW="6681178" imgH="4816229" progId="Word.Document.8">
                  <p:embed/>
                </p:oleObj>
              </mc:Choice>
              <mc:Fallback>
                <p:oleObj name="Document" r:id="rId3" imgW="6681178" imgH="4816229" progId="Word.Document.8">
                  <p:embed/>
                  <p:pic>
                    <p:nvPicPr>
                      <p:cNvPr id="0" name="Picture 4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1065213"/>
                        <a:ext cx="6465887" cy="466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Content Placeholder 2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31272662"/>
              </p:ext>
            </p:extLst>
          </p:nvPr>
        </p:nvGraphicFramePr>
        <p:xfrm>
          <a:off x="685800" y="533400"/>
          <a:ext cx="7772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4130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67490978"/>
              </p:ext>
            </p:extLst>
          </p:nvPr>
        </p:nvGraphicFramePr>
        <p:xfrm>
          <a:off x="685800" y="609600"/>
          <a:ext cx="7772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38005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17949767"/>
              </p:ext>
            </p:extLst>
          </p:nvPr>
        </p:nvGraphicFramePr>
        <p:xfrm>
          <a:off x="609600" y="609600"/>
          <a:ext cx="7848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33472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1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87712943"/>
              </p:ext>
            </p:extLst>
          </p:nvPr>
        </p:nvGraphicFramePr>
        <p:xfrm>
          <a:off x="685800" y="609600"/>
          <a:ext cx="7772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39513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27906321"/>
              </p:ext>
            </p:extLst>
          </p:nvPr>
        </p:nvGraphicFramePr>
        <p:xfrm>
          <a:off x="685800" y="609600"/>
          <a:ext cx="7772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9975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59898733"/>
              </p:ext>
            </p:extLst>
          </p:nvPr>
        </p:nvGraphicFramePr>
        <p:xfrm>
          <a:off x="685800" y="609600"/>
          <a:ext cx="7772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194263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318097294"/>
              </p:ext>
            </p:extLst>
          </p:nvPr>
        </p:nvGraphicFramePr>
        <p:xfrm>
          <a:off x="1016000" y="1144588"/>
          <a:ext cx="6367463" cy="495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Document" r:id="rId3" imgW="10687654" imgH="8315698" progId="Word.Document.8">
                  <p:embed/>
                </p:oleObj>
              </mc:Choice>
              <mc:Fallback>
                <p:oleObj name="Document" r:id="rId3" imgW="10687654" imgH="8315698" progId="Word.Document.8">
                  <p:embed/>
                  <p:pic>
                    <p:nvPicPr>
                      <p:cNvPr id="0" name="Picture 3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1144588"/>
                        <a:ext cx="6367463" cy="495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187933"/>
              </p:ext>
            </p:extLst>
          </p:nvPr>
        </p:nvGraphicFramePr>
        <p:xfrm>
          <a:off x="762000" y="457200"/>
          <a:ext cx="7051675" cy="562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Worksheet" r:id="rId3" imgW="6086499" imgH="4867162" progId="Excel.Sheet.8">
                  <p:embed/>
                </p:oleObj>
              </mc:Choice>
              <mc:Fallback>
                <p:oleObj name="Worksheet" r:id="rId3" imgW="6086499" imgH="4867162" progId="Excel.Sheet.8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57200"/>
                        <a:ext cx="7051675" cy="5621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1A5C5-B2AB-40EA-B9F3-86A0F390915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292819"/>
              </p:ext>
            </p:extLst>
          </p:nvPr>
        </p:nvGraphicFramePr>
        <p:xfrm>
          <a:off x="533400" y="457200"/>
          <a:ext cx="6934200" cy="584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20" name="Worksheet" r:id="rId3" imgW="5876853" imgH="4971905" progId="Excel.Sheet.8">
                  <p:embed/>
                </p:oleObj>
              </mc:Choice>
              <mc:Fallback>
                <p:oleObj name="Worksheet" r:id="rId3" imgW="5876853" imgH="4971905" progId="Excel.Shee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6934200" cy="5849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B999-DBA1-460E-B3B5-452693281E2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260201"/>
              </p:ext>
            </p:extLst>
          </p:nvPr>
        </p:nvGraphicFramePr>
        <p:xfrm>
          <a:off x="609600" y="381000"/>
          <a:ext cx="7218363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4" name="Worksheet" r:id="rId3" imgW="6086499" imgH="4381629" progId="Excel.Sheet.8">
                  <p:embed/>
                </p:oleObj>
              </mc:Choice>
              <mc:Fallback>
                <p:oleObj name="Worksheet" r:id="rId3" imgW="6086499" imgH="4381629" progId="Excel.Shee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7218363" cy="518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B999-DBA1-460E-B3B5-452693281E2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679709"/>
              </p:ext>
            </p:extLst>
          </p:nvPr>
        </p:nvGraphicFramePr>
        <p:xfrm>
          <a:off x="609600" y="381000"/>
          <a:ext cx="7069138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9" name="Worksheet" r:id="rId3" imgW="6048351" imgH="4381629" progId="Excel.Sheet.8">
                  <p:embed/>
                </p:oleObj>
              </mc:Choice>
              <mc:Fallback>
                <p:oleObj name="Worksheet" r:id="rId3" imgW="6048351" imgH="4381629" progId="Excel.Sheet.8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7069138" cy="510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B999-DBA1-460E-B3B5-452693281E2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712360"/>
              </p:ext>
            </p:extLst>
          </p:nvPr>
        </p:nvGraphicFramePr>
        <p:xfrm>
          <a:off x="685800" y="304800"/>
          <a:ext cx="713105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93" name="Worksheet" r:id="rId3" imgW="6191154" imgH="3914678" progId="Excel.Sheet.8">
                  <p:embed/>
                </p:oleObj>
              </mc:Choice>
              <mc:Fallback>
                <p:oleObj name="Worksheet" r:id="rId3" imgW="6191154" imgH="3914678" progId="Excel.Sheet.8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04800"/>
                        <a:ext cx="7131050" cy="449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B999-DBA1-460E-B3B5-452693281E2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349418"/>
              </p:ext>
            </p:extLst>
          </p:nvPr>
        </p:nvGraphicFramePr>
        <p:xfrm>
          <a:off x="609600" y="381000"/>
          <a:ext cx="709295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6" name="Worksheet" r:id="rId3" imgW="5981610" imgH="4381473" progId="Excel.Sheet.8">
                  <p:embed/>
                </p:oleObj>
              </mc:Choice>
              <mc:Fallback>
                <p:oleObj name="Worksheet" r:id="rId3" imgW="5981610" imgH="4381473" progId="Excel.Sheet.8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7092950" cy="518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2B999-DBA1-460E-B3B5-452693281E2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4206</TotalTime>
  <Words>179</Words>
  <Application>Microsoft Office PowerPoint</Application>
  <PresentationFormat>On-screen Show (4:3)</PresentationFormat>
  <Paragraphs>71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Batang</vt:lpstr>
      <vt:lpstr>Calibri</vt:lpstr>
      <vt:lpstr>Calibri Light</vt:lpstr>
      <vt:lpstr>Garamond</vt:lpstr>
      <vt:lpstr>Times New Roman</vt:lpstr>
      <vt:lpstr>Office Theme</vt:lpstr>
      <vt:lpstr>Document</vt:lpstr>
      <vt:lpstr>Worksheet</vt:lpstr>
      <vt:lpstr>Microsoft Excel 97-2003 Worksheet</vt:lpstr>
      <vt:lpstr>Microsoft Word 97 - 2003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Saks Family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&amp; Cindy Saks</dc:creator>
  <cp:lastModifiedBy>Nathan Statham</cp:lastModifiedBy>
  <cp:revision>436</cp:revision>
  <cp:lastPrinted>2016-11-08T00:30:03Z</cp:lastPrinted>
  <dcterms:created xsi:type="dcterms:W3CDTF">2001-09-15T06:23:56Z</dcterms:created>
  <dcterms:modified xsi:type="dcterms:W3CDTF">2016-11-08T16:37:46Z</dcterms:modified>
</cp:coreProperties>
</file>